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embeddedFontLst>
    <p:embeddedFont>
      <p:font typeface="Helvetica Neue"/>
      <p:regular r:id="rId40"/>
      <p:bold r:id="rId41"/>
      <p:italic r:id="rId42"/>
      <p:boldItalic r:id="rId43"/>
    </p:embeddedFont>
    <p:embeddedFont>
      <p:font typeface="Century Gothic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7.xml"/><Relationship Id="rId44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9.xml"/><Relationship Id="rId46" Type="http://schemas.openxmlformats.org/officeDocument/2006/relationships/font" Target="fonts/CenturyGothic-italic.fntdata"/><Relationship Id="rId23" Type="http://schemas.openxmlformats.org/officeDocument/2006/relationships/slide" Target="slides/slide18.xml"/><Relationship Id="rId45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CenturyGothic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ffaf85149_1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ffaf85149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b80616b9d_4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b80616b9d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ffaf85149_1_2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ffaf85149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ffaf85149_1_2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ffaf85149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b80616b9d_3_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b80616b9d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b80616b9d_3_5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b80616b9d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b80616b9d_3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b80616b9d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b80616b9d_10_4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b80616b9d_1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80616b9d_3_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80616b9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b80616b9d_10_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b80616b9d_1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5396d3efe1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5396d3ef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ffaf85149_1_21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ffaf85149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b80616b9d_3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b80616b9d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b80616b9d_3_1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b80616b9d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80616b9d_1_4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80616b9d_1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b80616b9d_1_4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b80616b9d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ffaf85149_1_2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ffaf85149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b80616b9d_4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b80616b9d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b80616b9d_4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b80616b9d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b80616b9d_4_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b80616b9d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ffaf85149_1_2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ffaf85149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9ffaf85149_1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9ffaf85149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ffaf85149_1_2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ffaf85149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b80616b9d_1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b80616b9d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b80616b9d_10_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b80616b9d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ffaf85149_1_2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ffaf85149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b80616b9d_1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b80616b9d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ffaf85149_1_19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ffaf85149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b80616b9d_1_49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b80616b9d_1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b80616b9d_1_46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b80616b9d_1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b80616b9d_1_4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b80616b9d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b80616b9d_1_4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b80616b9d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b80616b9d_1_4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b80616b9d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introduce State of the Art: “Analysis of the current products on the market”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will state a few pros and cons of the model”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“These products will prove a basis of understanding and ideas for concept generation”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Bullets">
  <p:cSld name="Subhead w/ Bullets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227013" y="2558866"/>
            <a:ext cx="86916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no Subhead">
  <p:cSld name="Title with no Subhead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227013" y="1584190"/>
            <a:ext cx="8682300" cy="4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No Bullets">
  <p:cSld name="Subhead w/ No Bulle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227013" y="1585821"/>
            <a:ext cx="8691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227013" y="2573615"/>
            <a:ext cx="86916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86801" y="6529848"/>
            <a:ext cx="407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775" y="1118400"/>
            <a:ext cx="5099226" cy="509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ctrTitle"/>
          </p:nvPr>
        </p:nvSpPr>
        <p:spPr>
          <a:xfrm>
            <a:off x="311700" y="2728346"/>
            <a:ext cx="8520600" cy="14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Helvetica Neue"/>
                <a:ea typeface="Helvetica Neue"/>
                <a:cs typeface="Helvetica Neue"/>
                <a:sym typeface="Helvetica Neue"/>
              </a:rPr>
              <a:t>S.T.A.T.I.C</a:t>
            </a:r>
            <a:endParaRPr sz="6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Helvetica Neue"/>
                <a:ea typeface="Helvetica Neue"/>
                <a:cs typeface="Helvetica Neue"/>
                <a:sym typeface="Helvetica Neue"/>
              </a:rPr>
              <a:t>“Stable Transportation And Technology In Cities”</a:t>
            </a:r>
            <a:endParaRPr i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311700" y="4677145"/>
            <a:ext cx="8520600" cy="10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Team: Jing Bao, Alvin La, Dongrui Lu, Kevin Yan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Advisor: Dr. Biruk A. Gebre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ME-423 B</a:t>
            </a:r>
            <a:endParaRPr sz="1500"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3004"/>
            <a:ext cx="3200450" cy="13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40708" y="63907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Customer Information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311700" y="1536625"/>
            <a:ext cx="8520600" cy="16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Target Customer: Everyday City Commuter, Hobbyist/Recreational Use Consumer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Other Stakeholders: Department of Transportation, Regular Passerbys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Gathering Information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○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Online Survey: 24 responses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○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In-depth </a:t>
            </a: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Interviews</a:t>
            </a: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: 15 contacts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28035"/>
            <a:ext cx="4112449" cy="278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889" y="3228025"/>
            <a:ext cx="4531261" cy="27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311700" y="44601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 Needs and Specifications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311700" y="1839450"/>
            <a:ext cx="36987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Century Gothic"/>
                <a:ea typeface="Century Gothic"/>
                <a:cs typeface="Century Gothic"/>
                <a:sym typeface="Century Gothic"/>
              </a:rPr>
              <a:t>Needs</a:t>
            </a:r>
            <a:endParaRPr b="1" sz="20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Safe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Stable during rides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Has a long battery life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Controls ride speed effectively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Easily portable to carry around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5161800" y="1839450"/>
            <a:ext cx="37776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latin typeface="Century Gothic"/>
                <a:ea typeface="Century Gothic"/>
                <a:cs typeface="Century Gothic"/>
                <a:sym typeface="Century Gothic"/>
              </a:rPr>
              <a:t>Specifications</a:t>
            </a:r>
            <a:endParaRPr b="1" sz="20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Maximum Obstacle Traversal Height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Support Polygon Area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Maximum Run Time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Max speed, acceleration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Minimum Collapsible Size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975" y="2482400"/>
            <a:ext cx="1402051" cy="140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 rot="5400000">
            <a:off x="-3175" y="72425"/>
            <a:ext cx="2011800" cy="20052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 rot="5400000">
            <a:off x="-15800" y="85025"/>
            <a:ext cx="1903200" cy="1871400"/>
          </a:xfrm>
          <a:prstGeom prst="rtTriangle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2206200" y="704175"/>
            <a:ext cx="44913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Concept Generation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2120550" y="1601500"/>
            <a:ext cx="4806000" cy="4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Developed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11 total concepts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based on customer needs: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" u="sng">
                <a:latin typeface="Century Gothic"/>
                <a:ea typeface="Century Gothic"/>
                <a:cs typeface="Century Gothic"/>
                <a:sym typeface="Century Gothic"/>
              </a:rPr>
              <a:t>7 Initial Concepts</a:t>
            </a:r>
            <a:endParaRPr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" u="sng">
                <a:latin typeface="Century Gothic"/>
                <a:ea typeface="Century Gothic"/>
                <a:cs typeface="Century Gothic"/>
                <a:sym typeface="Century Gothic"/>
              </a:rPr>
              <a:t>4 Combination Concepts </a:t>
            </a:r>
            <a:endParaRPr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Concept generations were either handsketched or modeled using CAD software (Solidworks)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Began figuring out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metrics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to further concept generation understanding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Max Speed limit (universal 25 mph)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Turn Radius (differs among concepts)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Storing Capability (volume)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○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etc.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18"/>
          <p:cNvSpPr/>
          <p:nvPr/>
        </p:nvSpPr>
        <p:spPr>
          <a:xfrm flipH="1">
            <a:off x="7173900" y="4171950"/>
            <a:ext cx="1970100" cy="2174400"/>
          </a:xfrm>
          <a:prstGeom prst="rtTriangle">
            <a:avLst/>
          </a:prstGeom>
          <a:solidFill>
            <a:srgbClr val="8520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flipH="1">
            <a:off x="7046700" y="4121750"/>
            <a:ext cx="2097300" cy="22248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 flipH="1">
            <a:off x="7173900" y="4213750"/>
            <a:ext cx="1970100" cy="2132400"/>
          </a:xfrm>
          <a:prstGeom prst="rtTriangle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200" y="74637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Initial </a:t>
            </a: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Concepts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517150" y="3853225"/>
            <a:ext cx="2259900" cy="21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1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Seated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2 Wheels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Expandable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Deck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Foldable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3537688" y="3853225"/>
            <a:ext cx="2259900" cy="21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2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Seated / Standing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Wheels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Shield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Foldable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6503950" y="3991525"/>
            <a:ext cx="2259900" cy="18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3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Seated / Standing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Wheels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Foldable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00" y="1443574"/>
            <a:ext cx="2419200" cy="23229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4">
            <a:alphaModFix/>
          </a:blip>
          <a:srcRect b="0" l="0" r="1787" t="0"/>
          <a:stretch/>
        </p:blipFill>
        <p:spPr>
          <a:xfrm>
            <a:off x="3373225" y="1443575"/>
            <a:ext cx="2588835" cy="2322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575" y="1252750"/>
            <a:ext cx="2310649" cy="2635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3050" y="65767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Initial </a:t>
            </a: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Concepts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1244200" y="4255675"/>
            <a:ext cx="2259900" cy="17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4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Seated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Wheels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Foldable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Lean Steering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4771275" y="3965375"/>
            <a:ext cx="22599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5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Seated / Standing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Wheels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Foldable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Charge Port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250" y="1454701"/>
            <a:ext cx="2531800" cy="2703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725175" y="1081450"/>
            <a:ext cx="2352100" cy="309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Helvetica Neue"/>
                <a:ea typeface="Helvetica Neue"/>
                <a:cs typeface="Helvetica Neue"/>
                <a:sym typeface="Helvetica Neue"/>
              </a:rPr>
              <a:t>Initial </a:t>
            </a:r>
            <a:r>
              <a:rPr b="1" lang="en" sz="3500">
                <a:latin typeface="Helvetica Neue"/>
                <a:ea typeface="Helvetica Neue"/>
                <a:cs typeface="Helvetica Neue"/>
                <a:sym typeface="Helvetica Neue"/>
              </a:rPr>
              <a:t>Concepts</a:t>
            </a:r>
            <a:endParaRPr b="1" sz="3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1253988" y="3970450"/>
            <a:ext cx="22599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6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Seated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Wheels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Foldable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Wearable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Shield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5311488" y="3970450"/>
            <a:ext cx="22599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7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Seated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Wheels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Foldable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13" y="1454692"/>
            <a:ext cx="3315680" cy="241793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54700"/>
            <a:ext cx="3719333" cy="2417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Combination Concepts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946365" y="4202225"/>
            <a:ext cx="26922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8 (Shield Vehicle)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Seated / Standing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Wheels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Additional Storage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Shield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246500"/>
            <a:ext cx="3819580" cy="2955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925" y="3485725"/>
            <a:ext cx="2941475" cy="1912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5">
            <a:alphaModFix/>
          </a:blip>
          <a:srcRect b="0" l="0" r="1787" t="0"/>
          <a:stretch/>
        </p:blipFill>
        <p:spPr>
          <a:xfrm>
            <a:off x="5476637" y="1246500"/>
            <a:ext cx="2246074" cy="201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2"/>
          <p:cNvSpPr/>
          <p:nvPr/>
        </p:nvSpPr>
        <p:spPr>
          <a:xfrm>
            <a:off x="4268075" y="2811900"/>
            <a:ext cx="900000" cy="45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/>
        </p:nvSpPr>
        <p:spPr>
          <a:xfrm>
            <a:off x="5875763" y="5550525"/>
            <a:ext cx="1447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Concept 2 &amp; 7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Combination Concepts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33450" y="1077050"/>
            <a:ext cx="2706750" cy="34613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23"/>
          <p:cNvSpPr txBox="1"/>
          <p:nvPr/>
        </p:nvSpPr>
        <p:spPr>
          <a:xfrm>
            <a:off x="4986127" y="4202225"/>
            <a:ext cx="26922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9 (Sitting Scooter)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Seated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Wheels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Foldable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3"/>
          <p:cNvSpPr/>
          <p:nvPr/>
        </p:nvSpPr>
        <p:spPr>
          <a:xfrm flipH="1">
            <a:off x="3529163" y="2543575"/>
            <a:ext cx="900000" cy="45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872" y="1262250"/>
            <a:ext cx="2008315" cy="1928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233813" y="2971338"/>
            <a:ext cx="1928425" cy="2540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23"/>
          <p:cNvSpPr txBox="1"/>
          <p:nvPr/>
        </p:nvSpPr>
        <p:spPr>
          <a:xfrm>
            <a:off x="1474113" y="5292450"/>
            <a:ext cx="1447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Concept 1 &amp; 5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Combination Concepts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1057850" y="4486350"/>
            <a:ext cx="29481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10 (Leaning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Tri-Wheel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Seated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Wheels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Foldable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Lean Steering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Shield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75" y="1303375"/>
            <a:ext cx="2639200" cy="3182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4331575" y="2817550"/>
            <a:ext cx="900000" cy="45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100" y="2817553"/>
            <a:ext cx="2390275" cy="255204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24"/>
          <p:cNvPicPr preferRelativeResize="0"/>
          <p:nvPr/>
        </p:nvPicPr>
        <p:blipFill rotWithShape="1">
          <a:blip r:embed="rId5">
            <a:alphaModFix/>
          </a:blip>
          <a:srcRect b="0" l="0" r="1787" t="0"/>
          <a:stretch/>
        </p:blipFill>
        <p:spPr>
          <a:xfrm>
            <a:off x="6026427" y="936025"/>
            <a:ext cx="2009625" cy="1803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24"/>
          <p:cNvSpPr txBox="1"/>
          <p:nvPr/>
        </p:nvSpPr>
        <p:spPr>
          <a:xfrm>
            <a:off x="6307325" y="5530950"/>
            <a:ext cx="1447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Concept 2 &amp; 4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Combination Concepts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4820050" y="4001325"/>
            <a:ext cx="28818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Concept 11 (Backpack Vehicle)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Seated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Wheels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Foldable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Wearable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Shield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09267"/>
            <a:ext cx="3377888" cy="241793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00" y="1356887"/>
            <a:ext cx="2532876" cy="18470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00" y="3282614"/>
            <a:ext cx="2532875" cy="164661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5"/>
          <p:cNvSpPr txBox="1"/>
          <p:nvPr/>
        </p:nvSpPr>
        <p:spPr>
          <a:xfrm>
            <a:off x="1350738" y="5007875"/>
            <a:ext cx="1447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Concept 6 &amp; 7</a:t>
            </a:r>
            <a:endParaRPr b="1"/>
          </a:p>
        </p:txBody>
      </p:sp>
      <p:sp>
        <p:nvSpPr>
          <p:cNvPr id="224" name="Google Shape;224;p25"/>
          <p:cNvSpPr/>
          <p:nvPr/>
        </p:nvSpPr>
        <p:spPr>
          <a:xfrm flipH="1">
            <a:off x="3548925" y="2612075"/>
            <a:ext cx="900000" cy="45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3081650" y="807525"/>
            <a:ext cx="33114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Outline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3081650" y="1571025"/>
            <a:ext cx="4922100" cy="3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➔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Description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◆"/>
            </a:pPr>
            <a:r>
              <a:rPr i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Motivation, Goals, Objectives</a:t>
            </a:r>
            <a:endParaRPr i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➔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Potential and Current Issues 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➔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Literature Review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◆"/>
            </a:pPr>
            <a:r>
              <a:rPr i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of the Art Analysis and Commercial Applications</a:t>
            </a:r>
            <a:endParaRPr i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➔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 Needs and Specifications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➔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Generation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◆"/>
            </a:pPr>
            <a:r>
              <a:rPr i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Combination and Concept Metrics</a:t>
            </a:r>
            <a:endParaRPr i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➔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Selection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➔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Analysis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➔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Plan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◆"/>
            </a:pPr>
            <a:r>
              <a:rPr i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Deliverables, Schedule, and Budget</a:t>
            </a:r>
            <a:endParaRPr i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➔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8"/>
          <p:cNvSpPr/>
          <p:nvPr/>
        </p:nvSpPr>
        <p:spPr>
          <a:xfrm rot="5399839">
            <a:off x="-1699426" y="1746750"/>
            <a:ext cx="6406500" cy="30105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80000"/>
              </a:highlight>
            </a:endParaRPr>
          </a:p>
        </p:txBody>
      </p:sp>
      <p:sp>
        <p:nvSpPr>
          <p:cNvPr id="47" name="Google Shape;47;p8"/>
          <p:cNvSpPr/>
          <p:nvPr/>
        </p:nvSpPr>
        <p:spPr>
          <a:xfrm rot="5399833">
            <a:off x="-1665953" y="1763325"/>
            <a:ext cx="6163800" cy="2835000"/>
          </a:xfrm>
          <a:prstGeom prst="rtTriangle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80000"/>
              </a:highlight>
            </a:endParaRPr>
          </a:p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Concept Selection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311825" y="1536625"/>
            <a:ext cx="61743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Utilize customer needs and metrics to score individual concepts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Stage 1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 Rate initial concepts (7 total)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■"/>
            </a:pPr>
            <a:r>
              <a:rPr b="1" i="1" lang="en">
                <a:latin typeface="Century Gothic"/>
                <a:ea typeface="Century Gothic"/>
                <a:cs typeface="Century Gothic"/>
                <a:sym typeface="Century Gothic"/>
              </a:rPr>
              <a:t>“Plus-Zero-Minus” Decision Matrix</a:t>
            </a:r>
            <a:endParaRPr b="1" i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Stage 2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 Rate combination concepts (4 total)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■"/>
            </a:pPr>
            <a:r>
              <a:rPr i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“Plus-Zero-Minus” Decision Matrix</a:t>
            </a:r>
            <a:endParaRPr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3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Final ratings for combination concepts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■"/>
            </a:pPr>
            <a:r>
              <a:rPr b="1" i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“Weighted Ranking” Scoring Matrix</a:t>
            </a:r>
            <a:endParaRPr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Stage 4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Rank concepts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■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Choose top ranked concept(s)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●"/>
            </a:pP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Multiple concepts chosen if selection margin is close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125" y="768824"/>
            <a:ext cx="422200" cy="42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Concept Selection (Stages 1 - 4)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25" y="1888174"/>
            <a:ext cx="5815026" cy="3376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6562200" y="1888188"/>
            <a:ext cx="2354400" cy="30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Final Concept Ranking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Backpack Vehicle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en"/>
              <a:t>5.07</a:t>
            </a:r>
            <a:endParaRPr i="1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Shield Vehicle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en"/>
              <a:t>4.93</a:t>
            </a:r>
            <a:endParaRPr i="1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Leaning Tri-Wheel*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en"/>
              <a:t>4.85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Concept Selection 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25" y="1506625"/>
            <a:ext cx="1807197" cy="372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28"/>
          <p:cNvPicPr preferRelativeResize="0"/>
          <p:nvPr/>
        </p:nvPicPr>
        <p:blipFill rotWithShape="1">
          <a:blip r:embed="rId4">
            <a:alphaModFix/>
          </a:blip>
          <a:srcRect b="0" l="6650" r="7754" t="0"/>
          <a:stretch/>
        </p:blipFill>
        <p:spPr>
          <a:xfrm>
            <a:off x="6268050" y="1484237"/>
            <a:ext cx="2054475" cy="372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28"/>
          <p:cNvSpPr txBox="1"/>
          <p:nvPr/>
        </p:nvSpPr>
        <p:spPr>
          <a:xfrm>
            <a:off x="1008975" y="5292700"/>
            <a:ext cx="1487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entury Gothic"/>
                <a:ea typeface="Century Gothic"/>
                <a:cs typeface="Century Gothic"/>
                <a:sym typeface="Century Gothic"/>
              </a:rPr>
              <a:t>Shield Vehicle</a:t>
            </a:r>
            <a:endParaRPr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Rank: 2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6320438" y="5292700"/>
            <a:ext cx="19497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entury Gothic"/>
                <a:ea typeface="Century Gothic"/>
                <a:cs typeface="Century Gothic"/>
                <a:sym typeface="Century Gothic"/>
              </a:rPr>
              <a:t>Leaning Tri-Wheel</a:t>
            </a:r>
            <a:endParaRPr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Rank: 3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3668400" y="5292700"/>
            <a:ext cx="1807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entury Gothic"/>
                <a:ea typeface="Century Gothic"/>
                <a:cs typeface="Century Gothic"/>
                <a:sym typeface="Century Gothic"/>
              </a:rPr>
              <a:t>Backpack Vehicle</a:t>
            </a:r>
            <a:endParaRPr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Rank: 1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5">
            <a:alphaModFix/>
          </a:blip>
          <a:srcRect b="11158" l="0" r="0" t="0"/>
          <a:stretch/>
        </p:blipFill>
        <p:spPr>
          <a:xfrm>
            <a:off x="3702913" y="1403204"/>
            <a:ext cx="1738175" cy="384318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Technical Analysis</a:t>
            </a:r>
            <a:endParaRPr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374675" y="1356875"/>
            <a:ext cx="3934800" cy="4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Automotive Subsystems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Suspension System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Monoshock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Critical Damping Areas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Braking System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Disk vs Hydraulic vs Rim/Caliper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Braking Efficiency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Steering System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Turn Radius 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Counter Steer vs Bar Steer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4897500" y="1356875"/>
            <a:ext cx="3934800" cy="4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Vehicle Dynamics</a:t>
            </a:r>
            <a:endParaRPr i="1" sz="24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Drivetrain</a:t>
            </a:r>
            <a:endParaRPr i="1" sz="24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AWD; FWD; RWD</a:t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Slope Angle</a:t>
            </a:r>
            <a:endParaRPr i="1" sz="24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Maximum </a:t>
            </a: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Obstacle</a:t>
            </a: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Traversal</a:t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Dependant on Drivetrain</a:t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 Stability </a:t>
            </a:r>
            <a:endParaRPr i="1" sz="24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 Polygon</a:t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Contact Points</a:t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0" name="Google Shape;260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29"/>
          <p:cNvPicPr preferRelativeResize="0"/>
          <p:nvPr/>
        </p:nvPicPr>
        <p:blipFill rotWithShape="1">
          <a:blip r:embed="rId3">
            <a:alphaModFix/>
          </a:blip>
          <a:srcRect b="0" l="10030" r="10868" t="0"/>
          <a:stretch/>
        </p:blipFill>
        <p:spPr>
          <a:xfrm>
            <a:off x="4369900" y="691413"/>
            <a:ext cx="688226" cy="5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Technical Analysis</a:t>
            </a:r>
            <a:endParaRPr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374675" y="1356875"/>
            <a:ext cx="3934800" cy="4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Automotive Subsystems</a:t>
            </a:r>
            <a:endParaRPr i="1" sz="24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Suspension System</a:t>
            </a:r>
            <a:endParaRPr i="1" sz="24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Monoshock</a:t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Critical Damping Areas</a:t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Braking System</a:t>
            </a:r>
            <a:endParaRPr i="1" sz="24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Disk vs Hydraulic vs Rim/Caliper</a:t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Braking Efficiency</a:t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Steering System</a:t>
            </a:r>
            <a:endParaRPr i="1" sz="24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Turn Radius </a:t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Counter Steer vs Bar Steer</a:t>
            </a:r>
            <a:endParaRPr i="1"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4897500" y="1356875"/>
            <a:ext cx="3934800" cy="4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Vehicle Dynamics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Drivetrain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AWD; FWD; RWD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Slope Angle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Maximum Obstacle Traversal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Dependant on Drivetrain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 Stability 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 Polygon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Contact Points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b="0" l="10030" r="10868" t="0"/>
          <a:stretch/>
        </p:blipFill>
        <p:spPr>
          <a:xfrm>
            <a:off x="4369900" y="691413"/>
            <a:ext cx="688226" cy="5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Project Plan - Deliverables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311700" y="1356883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Phase 1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Define Project Objectives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State-of-the-Art Review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Customer Needs and </a:t>
            </a: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Specifications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Concept</a:t>
            </a: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 Generation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Concept Selection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Preliminary </a:t>
            </a: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Technical</a:t>
            </a: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 Analysis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i="1" lang="en" sz="1800">
                <a:latin typeface="Century Gothic"/>
                <a:ea typeface="Century Gothic"/>
                <a:cs typeface="Century Gothic"/>
                <a:sym typeface="Century Gothic"/>
              </a:rPr>
              <a:t>Report and Presentation</a:t>
            </a:r>
            <a:endParaRPr i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Phase 2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Technical Analysis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Concept CAD Models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i="1" lang="en" sz="1800">
                <a:latin typeface="Century Gothic"/>
                <a:ea typeface="Century Gothic"/>
                <a:cs typeface="Century Gothic"/>
                <a:sym typeface="Century Gothic"/>
              </a:rPr>
              <a:t>Presentation and Initial Project </a:t>
            </a:r>
            <a:r>
              <a:rPr i="1" lang="en" sz="1800">
                <a:latin typeface="Century Gothic"/>
                <a:ea typeface="Century Gothic"/>
                <a:cs typeface="Century Gothic"/>
                <a:sym typeface="Century Gothic"/>
              </a:rPr>
              <a:t>Website</a:t>
            </a:r>
            <a:endParaRPr i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Phase 3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Engineering Design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Alpha Prototype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i="1" lang="en" sz="1800">
                <a:latin typeface="Century Gothic"/>
                <a:ea typeface="Century Gothic"/>
                <a:cs typeface="Century Gothic"/>
                <a:sym typeface="Century Gothic"/>
              </a:rPr>
              <a:t>Report and Presentation</a:t>
            </a:r>
            <a:endParaRPr i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Google Shape;277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4196">
            <a:off x="6232251" y="694112"/>
            <a:ext cx="450376" cy="56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325" y="2090063"/>
            <a:ext cx="3088826" cy="308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311700" y="40321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Plan - Schedule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63" y="1072953"/>
            <a:ext cx="7440870" cy="49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type="title"/>
          </p:nvPr>
        </p:nvSpPr>
        <p:spPr>
          <a:xfrm>
            <a:off x="311700" y="312442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Plan - Schedule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675" y="1075950"/>
            <a:ext cx="7080650" cy="514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311700" y="41921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Plan - Budget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188" y="1182725"/>
            <a:ext cx="6948813" cy="4860751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5"/>
          <p:cNvSpPr txBox="1"/>
          <p:nvPr>
            <p:ph idx="1" type="body"/>
          </p:nvPr>
        </p:nvSpPr>
        <p:spPr>
          <a:xfrm>
            <a:off x="311700" y="1536625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Project is on track with the original goals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and milestones: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○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Statically Stable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○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Safe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○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Portable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Customer Needs and Metrics are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understood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○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Final concepts are ready to be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optimized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Technical Analysis Systems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○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Used in final concept generation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Budget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○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Final parts list will be developed to ensure a successful building phase 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450" y="593375"/>
            <a:ext cx="662625" cy="6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375" y="1841175"/>
            <a:ext cx="3383350" cy="27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593375"/>
            <a:ext cx="26637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AutoNum type="arabicPeriod"/>
            </a:pPr>
            <a:r>
              <a:rPr b="1" lang="en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Goals and Objectives</a:t>
            </a:r>
            <a:endParaRPr b="1"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i="1"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Designing a safe and stable personal-urban-transportation vehicle </a:t>
            </a:r>
            <a:endParaRPr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i="1"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Satisfy various customer needs</a:t>
            </a:r>
            <a:endParaRPr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i="1"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Constructed and tested an alpha prototype by the Senior Innovation Expo in May 2021</a:t>
            </a:r>
            <a:endParaRPr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AutoNum type="arabicPeriod"/>
            </a:pPr>
            <a:r>
              <a:rPr b="1" lang="en" sz="1900">
                <a:latin typeface="Century Gothic"/>
                <a:ea typeface="Century Gothic"/>
                <a:cs typeface="Century Gothic"/>
                <a:sym typeface="Century Gothic"/>
              </a:rPr>
              <a:t>Motivation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i="1"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Growing market needs in urban</a:t>
            </a:r>
            <a:endParaRPr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environments</a:t>
            </a:r>
            <a:endParaRPr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i="1"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Increasingly popular method</a:t>
            </a:r>
            <a:endParaRPr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i="1"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Environmental-friendly</a:t>
            </a:r>
            <a:endParaRPr i="1"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575" y="3137003"/>
            <a:ext cx="3752774" cy="24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701" y="637200"/>
            <a:ext cx="673725" cy="5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311700" y="3047242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5000">
                <a:latin typeface="Century Gothic"/>
                <a:ea typeface="Century Gothic"/>
                <a:cs typeface="Century Gothic"/>
                <a:sym typeface="Century Gothic"/>
              </a:rPr>
              <a:t>Questions?</a:t>
            </a:r>
            <a:endParaRPr b="1" i="1" sz="5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Customer Needs List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625" y="1263100"/>
            <a:ext cx="7209461" cy="47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Customer Metrics List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0" y="1356875"/>
            <a:ext cx="7890001" cy="46530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Stage 1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 rotWithShape="1">
          <a:blip r:embed="rId3">
            <a:alphaModFix/>
          </a:blip>
          <a:srcRect b="56869" l="-684" r="0" t="-665"/>
          <a:stretch/>
        </p:blipFill>
        <p:spPr>
          <a:xfrm>
            <a:off x="37337" y="2088796"/>
            <a:ext cx="9069324" cy="26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Stage 2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138" y="1631672"/>
            <a:ext cx="5707726" cy="390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Potential and Current Issues	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311700" y="1388150"/>
            <a:ext cx="4518300" cy="44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entury Gothic"/>
                <a:ea typeface="Century Gothic"/>
                <a:cs typeface="Century Gothic"/>
                <a:sym typeface="Century Gothic"/>
              </a:rPr>
              <a:t>Design and Analysis Issues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➔"/>
            </a:pPr>
            <a:r>
              <a:rPr b="1" lang="en" sz="1500">
                <a:latin typeface="Century Gothic"/>
                <a:ea typeface="Century Gothic"/>
                <a:cs typeface="Century Gothic"/>
                <a:sym typeface="Century Gothic"/>
              </a:rPr>
              <a:t>Urban environment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Uneven terrain (potholes, curbs, and speed bumps)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Portability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Weather conditions(water-proofing, corrosion resistance)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Century Gothic"/>
              <a:buChar char="➔"/>
            </a:pPr>
            <a:r>
              <a:rPr b="1" lang="en" sz="15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Issues in automotive design</a:t>
            </a:r>
            <a:endParaRPr b="1" sz="15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Primary stakeholder: adults ages 30 and over</a:t>
            </a:r>
            <a:endParaRPr sz="15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 stability</a:t>
            </a:r>
            <a:endParaRPr sz="15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Trade-offs between incorporating Automotive features</a:t>
            </a:r>
            <a:endParaRPr sz="15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than two wheels, more weight</a:t>
            </a:r>
            <a:endParaRPr sz="15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Material selection</a:t>
            </a:r>
            <a:endParaRPr sz="15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096" y="593375"/>
            <a:ext cx="551979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4">
            <a:alphaModFix/>
          </a:blip>
          <a:srcRect b="17675" l="0" r="0" t="0"/>
          <a:stretch/>
        </p:blipFill>
        <p:spPr>
          <a:xfrm>
            <a:off x="5281013" y="1468225"/>
            <a:ext cx="3295550" cy="21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5281025" y="3855850"/>
            <a:ext cx="3540873" cy="23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Potential and Current Issues	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700" y="1388150"/>
            <a:ext cx="4518300" cy="44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Century Gothic"/>
                <a:ea typeface="Century Gothic"/>
                <a:cs typeface="Century Gothic"/>
                <a:sym typeface="Century Gothic"/>
              </a:rPr>
              <a:t>Design and Analysis Issues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Century Gothic"/>
              <a:buChar char="➔"/>
            </a:pPr>
            <a:r>
              <a:rPr b="1" lang="en" sz="15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Urban environment</a:t>
            </a:r>
            <a:endParaRPr sz="15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Uneven terrain (potholes, curbs, and speed bumps)</a:t>
            </a:r>
            <a:endParaRPr sz="15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Portability</a:t>
            </a:r>
            <a:endParaRPr sz="15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Weather conditions(water-proofing, corrosion resistance)</a:t>
            </a:r>
            <a:endParaRPr sz="15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Char char="➔"/>
            </a:pPr>
            <a:r>
              <a:rPr b="1" lang="en" sz="1500">
                <a:latin typeface="Century Gothic"/>
                <a:ea typeface="Century Gothic"/>
                <a:cs typeface="Century Gothic"/>
                <a:sym typeface="Century Gothic"/>
              </a:rPr>
              <a:t>Issues in automotive design</a:t>
            </a:r>
            <a:endParaRPr b="1"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Char char="◆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Primary stakeholder: adults ages 30 and over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Char char="◆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Static stability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Char char="◆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More than two wheels, more weight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Char char="◆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Material selection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entury Gothic"/>
              <a:buChar char="◆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Trade-offs between incorporating Automotive features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096" y="593375"/>
            <a:ext cx="551979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4">
            <a:alphaModFix amt="11000"/>
          </a:blip>
          <a:srcRect b="17675" l="0" r="0" t="0"/>
          <a:stretch/>
        </p:blipFill>
        <p:spPr>
          <a:xfrm>
            <a:off x="5281013" y="1468225"/>
            <a:ext cx="3295550" cy="21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1025" y="3855850"/>
            <a:ext cx="3540873" cy="23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entury Gothic"/>
                <a:ea typeface="Century Gothic"/>
                <a:cs typeface="Century Gothic"/>
                <a:sym typeface="Century Gothic"/>
              </a:rPr>
              <a:t>Potential and Current Issues	</a:t>
            </a:r>
            <a:endParaRPr b="1"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311700" y="1394975"/>
            <a:ext cx="4260300" cy="44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Prototyping and Experimentation Issues</a:t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➔"/>
            </a:pPr>
            <a:r>
              <a:rPr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COVID-19 influence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members unable to meet physically and work hands on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Unable to use the machine shops and 3D-printing labs on campus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 be difficult to order and receive design parts on time 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◆"/>
            </a:pPr>
            <a:r>
              <a:rPr lang="en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Creation Virtual alpha-prototype</a:t>
            </a:r>
            <a:endParaRPr sz="15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096" y="593375"/>
            <a:ext cx="551979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725" y="2085849"/>
            <a:ext cx="3661076" cy="2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entury Gothic"/>
                <a:ea typeface="Century Gothic"/>
                <a:cs typeface="Century Gothic"/>
                <a:sym typeface="Century Gothic"/>
              </a:rPr>
              <a:t>State-of-the-Art </a:t>
            </a:r>
            <a:endParaRPr b="1"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11700" y="1536625"/>
            <a:ext cx="3979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Relync R1</a:t>
            </a:r>
            <a:endParaRPr b="1" sz="24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Pros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Tripedal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Collapsable when not in use(With Portability Functionality)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entury Gothic"/>
              <a:buChar char="➔"/>
            </a:pPr>
            <a:r>
              <a:rPr i="1" lang="en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</a:t>
            </a:r>
            <a:endParaRPr i="1" sz="2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Speed=8 MPH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Price = $3300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Optimized for Indoor and Pedestrian Use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450" y="319775"/>
            <a:ext cx="3302099" cy="33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9600" y="3429000"/>
            <a:ext cx="2434400" cy="24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State-of-the-Art </a:t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311700" y="1536625"/>
            <a:ext cx="37791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fuRo canguRo</a:t>
            </a:r>
            <a:endParaRPr b="1" sz="24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Pros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Tripedal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Lidar Mapping(AI/Safety feature)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Dual-</a:t>
            </a: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Monoshock</a:t>
            </a: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Suspension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Compact Form-Factor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entury Gothic"/>
              <a:buChar char="➔"/>
            </a:pPr>
            <a:r>
              <a:rPr i="1" lang="en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</a:t>
            </a:r>
            <a:endParaRPr i="1" sz="2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Speed=6 MPH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Weight=141 lbs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42745" r="0" t="0"/>
          <a:stretch/>
        </p:blipFill>
        <p:spPr>
          <a:xfrm>
            <a:off x="7014325" y="1749050"/>
            <a:ext cx="2129675" cy="44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b="0" l="18035" r="31614" t="0"/>
          <a:stretch/>
        </p:blipFill>
        <p:spPr>
          <a:xfrm>
            <a:off x="4090775" y="314150"/>
            <a:ext cx="2870086" cy="37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State-of-the-Art </a:t>
            </a:r>
            <a:endParaRPr b="1"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311700" y="1536625"/>
            <a:ext cx="39795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YAMAHA TRITOWN</a:t>
            </a:r>
            <a:endParaRPr b="1" sz="240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➔"/>
            </a:pPr>
            <a:r>
              <a:rPr i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Pros</a:t>
            </a:r>
            <a:endParaRPr i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Tripedal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Frame Adjusts with Lean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↑ Handling by ↓ Turn Radius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Speed=15 MPH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Cruising Range=20 Mi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entury Gothic"/>
              <a:buChar char="➔"/>
            </a:pPr>
            <a:r>
              <a:rPr i="1" lang="en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Weight=88.2 lbs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◆"/>
            </a:pP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Non-</a:t>
            </a: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Collapsible</a:t>
            </a:r>
            <a:endParaRPr i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925" y="895492"/>
            <a:ext cx="377343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8591358" y="6333297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